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9" r:id="rId3"/>
    <p:sldId id="268" r:id="rId4"/>
    <p:sldId id="271" r:id="rId5"/>
    <p:sldId id="272" r:id="rId6"/>
    <p:sldId id="265" r:id="rId7"/>
    <p:sldId id="269" r:id="rId8"/>
    <p:sldId id="263" r:id="rId9"/>
    <p:sldId id="259" r:id="rId10"/>
    <p:sldId id="260" r:id="rId11"/>
    <p:sldId id="276" r:id="rId12"/>
    <p:sldId id="266" r:id="rId13"/>
    <p:sldId id="277" r:id="rId14"/>
    <p:sldId id="273" r:id="rId15"/>
    <p:sldId id="278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5DA2"/>
    <a:srgbClr val="FFFFFF"/>
    <a:srgbClr val="C4E59F"/>
    <a:srgbClr val="D5FBDF"/>
    <a:srgbClr val="80F49E"/>
    <a:srgbClr val="A82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B6EF-A545-4A0C-9BCA-9B2E78688A4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14A2-9DBF-4C74-BD13-5CAC6939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9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B6EF-A545-4A0C-9BCA-9B2E78688A4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14A2-9DBF-4C74-BD13-5CAC6939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2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B6EF-A545-4A0C-9BCA-9B2E78688A4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14A2-9DBF-4C74-BD13-5CAC6939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1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B6EF-A545-4A0C-9BCA-9B2E78688A4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14A2-9DBF-4C74-BD13-5CAC6939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7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B6EF-A545-4A0C-9BCA-9B2E78688A4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14A2-9DBF-4C74-BD13-5CAC6939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2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B6EF-A545-4A0C-9BCA-9B2E78688A4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14A2-9DBF-4C74-BD13-5CAC6939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7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B6EF-A545-4A0C-9BCA-9B2E78688A4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14A2-9DBF-4C74-BD13-5CAC6939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B6EF-A545-4A0C-9BCA-9B2E78688A4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14A2-9DBF-4C74-BD13-5CAC6939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4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B6EF-A545-4A0C-9BCA-9B2E78688A4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14A2-9DBF-4C74-BD13-5CAC6939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97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B6EF-A545-4A0C-9BCA-9B2E78688A4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14A2-9DBF-4C74-BD13-5CAC6939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9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B6EF-A545-4A0C-9BCA-9B2E78688A4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14A2-9DBF-4C74-BD13-5CAC6939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7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B6EF-A545-4A0C-9BCA-9B2E78688A4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E14A2-9DBF-4C74-BD13-5CAC6939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0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6.png"/><Relationship Id="rId18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microsoft.com/office/2007/relationships/hdphoto" Target="../media/hdphoto6.wdp"/><Relationship Id="rId12" Type="http://schemas.openxmlformats.org/officeDocument/2006/relationships/image" Target="../media/image45.png"/><Relationship Id="rId17" Type="http://schemas.openxmlformats.org/officeDocument/2006/relationships/image" Target="../media/image32.png"/><Relationship Id="rId2" Type="http://schemas.openxmlformats.org/officeDocument/2006/relationships/image" Target="../media/image34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microsoft.com/office/2007/relationships/hdphoto" Target="../media/hdphoto5.wdp"/><Relationship Id="rId15" Type="http://schemas.openxmlformats.org/officeDocument/2006/relationships/image" Target="../media/image37.png"/><Relationship Id="rId10" Type="http://schemas.openxmlformats.org/officeDocument/2006/relationships/image" Target="../media/image43.png"/><Relationship Id="rId19" Type="http://schemas.openxmlformats.org/officeDocument/2006/relationships/image" Target="../media/image48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60343"/>
            <a:ext cx="11814752" cy="65036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51819" y="3981456"/>
            <a:ext cx="2092036" cy="23765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94952" y="3981456"/>
            <a:ext cx="1800200" cy="2173827"/>
          </a:xfrm>
          <a:prstGeom prst="rect">
            <a:avLst/>
          </a:prstGeom>
        </p:spPr>
      </p:pic>
      <p:sp>
        <p:nvSpPr>
          <p:cNvPr id="4" name="AutoShape 2" descr="https://avatars.mds.yandex.net/i?id=a8bb3917ee8fe925e463f611460e4f5df3dae3b9-5284027-images-thumbs&amp;n=13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avatars.mds.yandex.net/i?id=7bf28517173ba9da88e277411383893072d659ae-10814230-images-thumbs&amp;n=13"/>
          <p:cNvSpPr>
            <a:spLocks noChangeAspect="1" noChangeArrowheads="1"/>
          </p:cNvSpPr>
          <p:nvPr/>
        </p:nvSpPr>
        <p:spPr bwMode="auto">
          <a:xfrm>
            <a:off x="-1216025" y="79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53950" y="1886234"/>
            <a:ext cx="9064917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dirty="0">
                <a:solidFill>
                  <a:srgbClr val="C00000"/>
                </a:solidFill>
              </a:rPr>
              <a:t>Вправи і ігрові завдання </a:t>
            </a:r>
          </a:p>
          <a:p>
            <a:r>
              <a:rPr lang="uk-UA" sz="2800" b="1" dirty="0">
                <a:solidFill>
                  <a:srgbClr val="C00000"/>
                </a:solidFill>
              </a:rPr>
              <a:t>з попередження </a:t>
            </a:r>
            <a:r>
              <a:rPr lang="uk-UA" sz="2800" b="1" dirty="0" err="1">
                <a:solidFill>
                  <a:srgbClr val="C00000"/>
                </a:solidFill>
              </a:rPr>
              <a:t>дисграфічних</a:t>
            </a:r>
            <a:r>
              <a:rPr lang="uk-UA" sz="2800" b="1" dirty="0">
                <a:solidFill>
                  <a:srgbClr val="C00000"/>
                </a:solidFill>
              </a:rPr>
              <a:t> і </a:t>
            </a:r>
            <a:r>
              <a:rPr lang="uk-UA" sz="2800" b="1" dirty="0" err="1">
                <a:solidFill>
                  <a:srgbClr val="C00000"/>
                </a:solidFill>
              </a:rPr>
              <a:t>дислексичних</a:t>
            </a:r>
            <a:r>
              <a:rPr lang="uk-UA" sz="2800" b="1" dirty="0">
                <a:solidFill>
                  <a:srgbClr val="C00000"/>
                </a:solidFill>
              </a:rPr>
              <a:t> порушень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</a:rPr>
              <a:t> оптичного спектру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на основі лексичного матеріалу з літературного читання</a:t>
            </a:r>
          </a:p>
          <a:p>
            <a:pPr algn="ctr"/>
            <a:r>
              <a:rPr lang="uk-UA" b="1" dirty="0"/>
              <a:t>(І</a:t>
            </a:r>
            <a:r>
              <a:rPr lang="en-US" b="1" dirty="0"/>
              <a:t>V </a:t>
            </a:r>
            <a:r>
              <a:rPr lang="uk-UA" b="1" dirty="0" err="1"/>
              <a:t>кл</a:t>
            </a:r>
            <a:r>
              <a:rPr lang="uk-UA" b="1" dirty="0"/>
              <a:t>. спеціальної школи)</a:t>
            </a:r>
          </a:p>
          <a:p>
            <a:pPr algn="ctr"/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69347" y="616659"/>
            <a:ext cx="7828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Парасковіївська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спеціальна школа № 40 Донецької обласної ради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918" y="5508952"/>
            <a:ext cx="485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Дидактичні матеріали підготувала </a:t>
            </a:r>
          </a:p>
          <a:p>
            <a:pPr algn="ctr"/>
            <a:r>
              <a:rPr lang="uk-UA" dirty="0"/>
              <a:t>учитель-логопед Артеменко Руслана Дмитрівна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8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691" y="1011387"/>
            <a:ext cx="11910004" cy="1856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4691" y="2951023"/>
            <a:ext cx="11910004" cy="1856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4691" y="4862951"/>
            <a:ext cx="11910004" cy="1856509"/>
          </a:xfrm>
          <a:prstGeom prst="rect">
            <a:avLst/>
          </a:prstGeom>
          <a:solidFill>
            <a:srgbClr val="80F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970745" y="81544"/>
            <a:ext cx="5063950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err="1"/>
              <a:t>Лексичний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: Ю. </a:t>
            </a:r>
            <a:r>
              <a:rPr lang="ru-RU" dirty="0" err="1"/>
              <a:t>Ярмиш</a:t>
            </a:r>
            <a:r>
              <a:rPr lang="ru-RU" dirty="0"/>
              <a:t> «Лев і Хлопчик».</a:t>
            </a:r>
            <a:endParaRPr lang="ru-RU" sz="8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333" b="26676"/>
          <a:stretch/>
        </p:blipFill>
        <p:spPr>
          <a:xfrm>
            <a:off x="2830563" y="3067912"/>
            <a:ext cx="1801090" cy="168078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b="25290"/>
          <a:stretch/>
        </p:blipFill>
        <p:spPr>
          <a:xfrm>
            <a:off x="9704350" y="4911917"/>
            <a:ext cx="1687300" cy="16807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b="35002"/>
          <a:stretch/>
        </p:blipFill>
        <p:spPr>
          <a:xfrm>
            <a:off x="2739049" y="1096391"/>
            <a:ext cx="1917007" cy="166135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b="25610"/>
          <a:stretch/>
        </p:blipFill>
        <p:spPr>
          <a:xfrm>
            <a:off x="4945106" y="3083204"/>
            <a:ext cx="1687030" cy="167332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b="27730"/>
          <a:stretch/>
        </p:blipFill>
        <p:spPr>
          <a:xfrm>
            <a:off x="7523761" y="4965768"/>
            <a:ext cx="1714036" cy="165163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 b="27730"/>
          <a:stretch/>
        </p:blipFill>
        <p:spPr>
          <a:xfrm>
            <a:off x="6632144" y="1101642"/>
            <a:ext cx="1713235" cy="165086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/>
          <a:srcRect t="-1" r="894" b="31840"/>
          <a:stretch/>
        </p:blipFill>
        <p:spPr>
          <a:xfrm>
            <a:off x="6893434" y="3058491"/>
            <a:ext cx="1770911" cy="162392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/>
          <a:srcRect t="5089" b="37426"/>
          <a:stretch/>
        </p:blipFill>
        <p:spPr>
          <a:xfrm>
            <a:off x="8499871" y="1084285"/>
            <a:ext cx="2155183" cy="165188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/>
          <a:srcRect b="29851"/>
          <a:stretch/>
        </p:blipFill>
        <p:spPr>
          <a:xfrm>
            <a:off x="4809691" y="1102532"/>
            <a:ext cx="1653929" cy="163364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1" y="4952249"/>
            <a:ext cx="2199444" cy="164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71" y="4965776"/>
            <a:ext cx="2202873" cy="16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34" y="3048601"/>
            <a:ext cx="2199444" cy="164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5" y="1125435"/>
            <a:ext cx="2202873" cy="16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010" y="-26178"/>
            <a:ext cx="5177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/>
              <a:t>Диференціація рукописних букв </a:t>
            </a:r>
            <a:r>
              <a:rPr lang="uk-UA" sz="3200" b="1" i="1" dirty="0">
                <a:solidFill>
                  <a:srgbClr val="FF0000"/>
                </a:solidFill>
                <a:latin typeface="Segoe Script" panose="020B0504020000000003" pitchFamily="34" charset="0"/>
              </a:rPr>
              <a:t>м - л</a:t>
            </a:r>
            <a:endParaRPr lang="ru-RU" sz="3200" b="1" i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4691" y="346299"/>
            <a:ext cx="12236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Що не так? </a:t>
            </a:r>
            <a:r>
              <a:rPr lang="uk-UA" sz="2400" b="1" i="1" dirty="0">
                <a:solidFill>
                  <a:srgbClr val="C00000"/>
                </a:solidFill>
              </a:rPr>
              <a:t>Перемісти малюнки у відповідності до наявності букв </a:t>
            </a:r>
            <a:r>
              <a:rPr lang="uk-UA" sz="2400" b="1" i="1" dirty="0">
                <a:solidFill>
                  <a:srgbClr val="FF0000"/>
                </a:solidFill>
              </a:rPr>
              <a:t>Л, М </a:t>
            </a:r>
            <a:r>
              <a:rPr lang="uk-UA" sz="2400" b="1" i="1" dirty="0">
                <a:solidFill>
                  <a:srgbClr val="C00000"/>
                </a:solidFill>
              </a:rPr>
              <a:t>у словах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4097" y="2938443"/>
            <a:ext cx="3144983" cy="942110"/>
          </a:xfrm>
          <a:prstGeom prst="roundRect">
            <a:avLst/>
          </a:prstGeom>
          <a:solidFill>
            <a:srgbClr val="005D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i="1" dirty="0" err="1"/>
              <a:t>л</a:t>
            </a:r>
            <a:r>
              <a:rPr lang="uk-UA" sz="7200" b="1" i="1" dirty="0" err="1" smtClean="0"/>
              <a:t>ис__и</a:t>
            </a:r>
            <a:endParaRPr lang="ru-RU" sz="72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826" t="11314" r="6890" b="21503"/>
          <a:stretch/>
        </p:blipFill>
        <p:spPr>
          <a:xfrm>
            <a:off x="661078" y="1846522"/>
            <a:ext cx="1902457" cy="1085793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9353" r="9032" b="21669"/>
          <a:stretch/>
        </p:blipFill>
        <p:spPr>
          <a:xfrm>
            <a:off x="9702274" y="1765798"/>
            <a:ext cx="1620560" cy="1166517"/>
          </a:xfrm>
          <a:prstGeom prst="rect">
            <a:avLst/>
          </a:prstGeom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8743785" y="2900249"/>
            <a:ext cx="3117272" cy="942110"/>
          </a:xfrm>
          <a:prstGeom prst="roundRect">
            <a:avLst/>
          </a:prstGeom>
          <a:solidFill>
            <a:srgbClr val="005D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i="1" dirty="0" smtClean="0"/>
              <a:t>__</a:t>
            </a:r>
            <a:r>
              <a:rPr lang="uk-UA" sz="7200" b="1" i="1" dirty="0" err="1" smtClean="0"/>
              <a:t>лече</a:t>
            </a:r>
            <a:endParaRPr lang="ru-RU" sz="7200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49918" y="5532464"/>
            <a:ext cx="4152112" cy="942110"/>
          </a:xfrm>
          <a:prstGeom prst="roundRect">
            <a:avLst/>
          </a:prstGeom>
          <a:solidFill>
            <a:srgbClr val="005D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i="1" dirty="0" smtClean="0"/>
              <a:t>__</a:t>
            </a:r>
            <a:r>
              <a:rPr lang="uk-UA" sz="6600" b="1" i="1" dirty="0" err="1" smtClean="0"/>
              <a:t>роміння</a:t>
            </a:r>
            <a:endParaRPr lang="ru-RU" sz="66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85946" y="2938443"/>
            <a:ext cx="3997038" cy="942110"/>
          </a:xfrm>
          <a:prstGeom prst="roundRect">
            <a:avLst/>
          </a:prstGeom>
          <a:solidFill>
            <a:srgbClr val="005D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i="1" dirty="0"/>
              <a:t>С</a:t>
            </a:r>
            <a:r>
              <a:rPr lang="uk-UA" sz="7200" b="1" i="1" dirty="0" smtClean="0"/>
              <a:t>__</a:t>
            </a:r>
            <a:r>
              <a:rPr lang="uk-UA" sz="7200" b="1" i="1" dirty="0" err="1" smtClean="0"/>
              <a:t>еха</a:t>
            </a:r>
            <a:r>
              <a:rPr lang="uk-UA" sz="7200" b="1" i="1" dirty="0" smtClean="0"/>
              <a:t> </a:t>
            </a:r>
            <a:endParaRPr lang="ru-RU" sz="72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6253" y="5561148"/>
            <a:ext cx="3570283" cy="942110"/>
          </a:xfrm>
          <a:prstGeom prst="roundRect">
            <a:avLst/>
          </a:prstGeom>
          <a:solidFill>
            <a:srgbClr val="005D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i="1" dirty="0" err="1" smtClean="0"/>
              <a:t>хус</a:t>
            </a:r>
            <a:r>
              <a:rPr lang="uk-UA" sz="7200" b="1" i="1" dirty="0" smtClean="0"/>
              <a:t>__ка</a:t>
            </a:r>
            <a:endParaRPr lang="ru-RU" sz="72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20545" y="5465483"/>
            <a:ext cx="3470561" cy="942110"/>
          </a:xfrm>
          <a:prstGeom prst="roundRect">
            <a:avLst/>
          </a:prstGeom>
          <a:solidFill>
            <a:srgbClr val="005D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i="1" dirty="0" smtClean="0"/>
              <a:t>__</a:t>
            </a:r>
            <a:r>
              <a:rPr lang="uk-UA" sz="6600" b="1" i="1" dirty="0" err="1" smtClean="0"/>
              <a:t>алиця</a:t>
            </a:r>
            <a:endParaRPr lang="ru-RU" sz="6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906" t="3911" b="26727"/>
          <a:stretch/>
        </p:blipFill>
        <p:spPr>
          <a:xfrm>
            <a:off x="8540938" y="802885"/>
            <a:ext cx="872837" cy="597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67035" t="31867" b="8548"/>
          <a:stretch/>
        </p:blipFill>
        <p:spPr>
          <a:xfrm>
            <a:off x="5896502" y="612710"/>
            <a:ext cx="706581" cy="6039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r="8400" b="24034"/>
          <a:stretch/>
        </p:blipFill>
        <p:spPr>
          <a:xfrm>
            <a:off x="5221647" y="4128655"/>
            <a:ext cx="2160623" cy="1343888"/>
          </a:xfrm>
          <a:prstGeom prst="rect">
            <a:avLst/>
          </a:prstGeom>
          <a:ln w="19050"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/>
          <a:srcRect l="8958" t="2741" r="20194" b="26118"/>
          <a:stretch/>
        </p:blipFill>
        <p:spPr>
          <a:xfrm>
            <a:off x="5242559" y="1642744"/>
            <a:ext cx="1818160" cy="125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/>
          <a:srcRect b="27487"/>
          <a:stretch/>
        </p:blipFill>
        <p:spPr>
          <a:xfrm>
            <a:off x="600296" y="4128655"/>
            <a:ext cx="2633991" cy="1432493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/>
          <a:srcRect b="23636"/>
          <a:stretch/>
        </p:blipFill>
        <p:spPr>
          <a:xfrm>
            <a:off x="9386454" y="4192243"/>
            <a:ext cx="1773984" cy="122070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8613" y="612710"/>
            <a:ext cx="421711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rgbClr val="C00000"/>
                </a:solidFill>
              </a:rPr>
              <a:t>Встав у слова </a:t>
            </a:r>
          </a:p>
          <a:p>
            <a:r>
              <a:rPr lang="uk-UA" sz="3200" b="1" i="1" dirty="0">
                <a:solidFill>
                  <a:srgbClr val="C00000"/>
                </a:solidFill>
              </a:rPr>
              <a:t>пропущені букви </a:t>
            </a:r>
            <a:r>
              <a:rPr lang="uk-UA" sz="4000" b="1" i="1" dirty="0" smtClean="0">
                <a:solidFill>
                  <a:srgbClr val="FF0000"/>
                </a:solidFill>
              </a:rPr>
              <a:t>п, т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8361" y="80086"/>
            <a:ext cx="5565563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err="1"/>
              <a:t>Лексичний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: </a:t>
            </a:r>
            <a:r>
              <a:rPr lang="ru-RU" dirty="0" err="1"/>
              <a:t>В.Сенцовський</a:t>
            </a:r>
            <a:r>
              <a:rPr lang="ru-RU" dirty="0"/>
              <a:t> «Бабусин </a:t>
            </a:r>
            <a:r>
              <a:rPr lang="ru-RU" dirty="0" err="1"/>
              <a:t>онучок</a:t>
            </a:r>
            <a:r>
              <a:rPr lang="ru-RU" dirty="0"/>
              <a:t>»</a:t>
            </a:r>
            <a:endParaRPr lang="ru-RU" sz="8800" b="1" dirty="0">
              <a:solidFill>
                <a:srgbClr val="0070C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l="67035" t="31867" b="8548"/>
          <a:stretch/>
        </p:blipFill>
        <p:spPr>
          <a:xfrm>
            <a:off x="5113184" y="602762"/>
            <a:ext cx="706581" cy="6039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/>
          <a:srcRect l="67035" t="31867" b="8548"/>
          <a:stretch/>
        </p:blipFill>
        <p:spPr>
          <a:xfrm>
            <a:off x="7477114" y="612710"/>
            <a:ext cx="706581" cy="6039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l="67035" t="31867" b="8548"/>
          <a:stretch/>
        </p:blipFill>
        <p:spPr>
          <a:xfrm>
            <a:off x="6679501" y="612710"/>
            <a:ext cx="706581" cy="6039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l="5906" t="3911" b="26727"/>
          <a:stretch/>
        </p:blipFill>
        <p:spPr>
          <a:xfrm>
            <a:off x="9421679" y="802885"/>
            <a:ext cx="872837" cy="5978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l="5906" t="3911" b="26727"/>
          <a:stretch/>
        </p:blipFill>
        <p:spPr>
          <a:xfrm>
            <a:off x="10302421" y="783668"/>
            <a:ext cx="872837" cy="5978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l="5906" t="3911" b="26727"/>
          <a:stretch/>
        </p:blipFill>
        <p:spPr>
          <a:xfrm>
            <a:off x="11251995" y="783668"/>
            <a:ext cx="872837" cy="59780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9925" y="10968"/>
            <a:ext cx="5158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/>
              <a:t>Диференціація рукописних букв </a:t>
            </a:r>
            <a:r>
              <a:rPr lang="uk-UA" sz="3200" b="1" i="1" dirty="0">
                <a:solidFill>
                  <a:srgbClr val="FF0000"/>
                </a:solidFill>
                <a:latin typeface="Segoe Script" panose="020B0504020000000003" pitchFamily="34" charset="0"/>
              </a:rPr>
              <a:t>п - т</a:t>
            </a:r>
            <a:endParaRPr lang="ru-RU" sz="3200" b="1" i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2727" t="25971"/>
          <a:stretch/>
        </p:blipFill>
        <p:spPr>
          <a:xfrm>
            <a:off x="10556089" y="607803"/>
            <a:ext cx="1447739" cy="13598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1067" t="47955"/>
          <a:stretch/>
        </p:blipFill>
        <p:spPr>
          <a:xfrm>
            <a:off x="63495" y="599159"/>
            <a:ext cx="1630828" cy="151658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916" y1="2188" x2="6192" y2="44375"/>
                        <a14:foregroundMark x1="50464" y1="1250" x2="95046" y2="46250"/>
                        <a14:foregroundMark x1="4334" y1="46875" x2="50464" y2="4375"/>
                        <a14:foregroundMark x1="23220" y1="30000" x2="6192" y2="47500"/>
                        <a14:foregroundMark x1="50774" y1="8750" x2="16718" y2="43750"/>
                        <a14:foregroundMark x1="50464" y1="7813" x2="88854" y2="47813"/>
                        <a14:foregroundMark x1="51084" y1="5313" x2="92260" y2="46875"/>
                        <a14:foregroundMark x1="89164" y1="48750" x2="89783" y2="96563"/>
                        <a14:foregroundMark x1="10836" y1="48438" x2="10526" y2="94688"/>
                        <a14:foregroundMark x1="10217" y1="93750" x2="90712" y2="94375"/>
                        <a14:foregroundMark x1="68421" y1="13750" x2="81115" y2="14063"/>
                        <a14:foregroundMark x1="81115" y1="14375" x2="82043" y2="303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328353" y="513462"/>
            <a:ext cx="5809144" cy="57551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2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46" y="513454"/>
            <a:ext cx="6033991" cy="6420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/>
          <a:srcRect r="8400"/>
          <a:stretch/>
        </p:blipFill>
        <p:spPr>
          <a:xfrm>
            <a:off x="2644649" y="1505710"/>
            <a:ext cx="1224677" cy="1002741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/>
          <a:srcRect l="5915" r="10689"/>
          <a:stretch/>
        </p:blipFill>
        <p:spPr>
          <a:xfrm>
            <a:off x="10169606" y="4846923"/>
            <a:ext cx="1110344" cy="998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/>
          <a:srcRect l="5757" r="6121"/>
          <a:stretch/>
        </p:blipFill>
        <p:spPr>
          <a:xfrm>
            <a:off x="8545931" y="2425125"/>
            <a:ext cx="1327889" cy="1130158"/>
          </a:xfrm>
          <a:prstGeom prst="rect">
            <a:avLst/>
          </a:prstGeom>
          <a:ln w="9525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488" y="4846972"/>
            <a:ext cx="1370325" cy="102774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/>
          <a:srcRect l="5939" r="10657"/>
          <a:stretch/>
        </p:blipFill>
        <p:spPr>
          <a:xfrm>
            <a:off x="7178410" y="2425133"/>
            <a:ext cx="1286818" cy="115715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1932" y="2678252"/>
            <a:ext cx="1393932" cy="104544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6134" y="2705722"/>
            <a:ext cx="1393930" cy="104544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55772" y="1388498"/>
            <a:ext cx="1298743" cy="97405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7010" y="23026"/>
            <a:ext cx="5158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/>
              <a:t>Диференціація рукописних букв </a:t>
            </a:r>
            <a:r>
              <a:rPr lang="uk-UA" sz="3200" b="1" i="1" dirty="0">
                <a:solidFill>
                  <a:srgbClr val="FF0000"/>
                </a:solidFill>
                <a:latin typeface="Segoe Script" panose="020B0504020000000003" pitchFamily="34" charset="0"/>
              </a:rPr>
              <a:t>п - т</a:t>
            </a:r>
            <a:endParaRPr lang="ru-RU" sz="3200" b="1" i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8361" y="80086"/>
            <a:ext cx="5565563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err="1"/>
              <a:t>Лексичний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: </a:t>
            </a:r>
            <a:r>
              <a:rPr lang="ru-RU" dirty="0" err="1"/>
              <a:t>В.Сенцовський</a:t>
            </a:r>
            <a:r>
              <a:rPr lang="ru-RU" dirty="0"/>
              <a:t> «Бабусин </a:t>
            </a:r>
            <a:r>
              <a:rPr lang="ru-RU" dirty="0" err="1"/>
              <a:t>онучок</a:t>
            </a:r>
            <a:r>
              <a:rPr lang="ru-RU" dirty="0"/>
              <a:t>»</a:t>
            </a:r>
            <a:endParaRPr lang="ru-RU" sz="8800" b="1" dirty="0">
              <a:solidFill>
                <a:srgbClr val="0070C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/>
          <a:srcRect l="8958" t="2741" r="20194"/>
          <a:stretch/>
        </p:blipFill>
        <p:spPr>
          <a:xfrm>
            <a:off x="3256979" y="3927403"/>
            <a:ext cx="1378020" cy="130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7"/>
          <a:srcRect l="9353" r="9032"/>
          <a:stretch/>
        </p:blipFill>
        <p:spPr>
          <a:xfrm>
            <a:off x="4274082" y="2715352"/>
            <a:ext cx="1097280" cy="100834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8"/>
          <a:srcRect l="6958" r="11053"/>
          <a:stretch/>
        </p:blipFill>
        <p:spPr>
          <a:xfrm>
            <a:off x="9954515" y="2477200"/>
            <a:ext cx="1203915" cy="11012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9"/>
          <a:srcRect l="9530" t="4102" r="9339"/>
          <a:stretch/>
        </p:blipFill>
        <p:spPr>
          <a:xfrm>
            <a:off x="7591686" y="4095544"/>
            <a:ext cx="1109234" cy="106404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979610" y="6019089"/>
            <a:ext cx="9745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33CC"/>
                </a:solidFill>
              </a:rPr>
              <a:t>Світлини, що були у бабусі С</a:t>
            </a:r>
            <a:r>
              <a:rPr lang="uk-UA" sz="2400" b="1" dirty="0">
                <a:solidFill>
                  <a:srgbClr val="FF0000"/>
                </a:solidFill>
              </a:rPr>
              <a:t>т</a:t>
            </a:r>
            <a:r>
              <a:rPr lang="uk-UA" sz="2400" b="1" dirty="0">
                <a:solidFill>
                  <a:srgbClr val="0033CC"/>
                </a:solidFill>
              </a:rPr>
              <a:t>ехи і сусідського хло</a:t>
            </a:r>
            <a:r>
              <a:rPr lang="uk-UA" sz="2400" b="1" dirty="0">
                <a:solidFill>
                  <a:srgbClr val="FF0000"/>
                </a:solidFill>
              </a:rPr>
              <a:t>п</a:t>
            </a:r>
            <a:r>
              <a:rPr lang="uk-UA" sz="2400" b="1" dirty="0">
                <a:solidFill>
                  <a:srgbClr val="0033CC"/>
                </a:solidFill>
              </a:rPr>
              <a:t>чика, переплутались.</a:t>
            </a:r>
          </a:p>
          <a:p>
            <a:pPr algn="ctr"/>
            <a:r>
              <a:rPr lang="uk-UA" sz="2400" b="1" dirty="0">
                <a:solidFill>
                  <a:srgbClr val="0033CC"/>
                </a:solidFill>
              </a:rPr>
              <a:t> Допоможіть повернути їх власникам.</a:t>
            </a:r>
            <a:endParaRPr lang="ru-RU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848" y="35223"/>
            <a:ext cx="7868879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Знайди усі слова </a:t>
            </a:r>
            <a:r>
              <a:rPr lang="uk-UA" sz="2400" b="1" dirty="0" smtClean="0">
                <a:solidFill>
                  <a:srgbClr val="002060"/>
                </a:solidFill>
              </a:rPr>
              <a:t>«</a:t>
            </a:r>
            <a:r>
              <a:rPr lang="uk-UA" sz="3600" b="1" dirty="0" smtClean="0">
                <a:solidFill>
                  <a:srgbClr val="FF0000"/>
                </a:solidFill>
              </a:rPr>
              <a:t>онук</a:t>
            </a:r>
            <a:r>
              <a:rPr lang="uk-UA" sz="2400" b="1" dirty="0" smtClean="0">
                <a:solidFill>
                  <a:srgbClr val="002060"/>
                </a:solidFill>
              </a:rPr>
              <a:t>», </a:t>
            </a:r>
            <a:r>
              <a:rPr lang="uk-UA" sz="2400" b="1" dirty="0">
                <a:solidFill>
                  <a:srgbClr val="002060"/>
                </a:solidFill>
              </a:rPr>
              <a:t>які заховались  між букв, 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виділи їх проміжками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683" y="1309547"/>
            <a:ext cx="8082172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err="1" smtClean="0"/>
              <a:t>онуктрпонуконукмонг</a:t>
            </a:r>
            <a:endParaRPr lang="uk-UA" sz="6000" b="1" dirty="0"/>
          </a:p>
          <a:p>
            <a:r>
              <a:rPr lang="uk-UA" sz="6000" b="1" dirty="0" err="1" smtClean="0"/>
              <a:t>онукфвуцтромонуквіроонуконукпраконуктчон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60136" y="101358"/>
            <a:ext cx="3538213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err="1"/>
              <a:t>Лексичний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err="1"/>
              <a:t>В.Сенцовський</a:t>
            </a:r>
            <a:r>
              <a:rPr lang="ru-RU" dirty="0"/>
              <a:t> «Бабусин </a:t>
            </a:r>
            <a:r>
              <a:rPr lang="ru-RU" dirty="0" err="1"/>
              <a:t>онучок</a:t>
            </a:r>
            <a:r>
              <a:rPr lang="ru-RU" dirty="0"/>
              <a:t>»</a:t>
            </a:r>
            <a:endParaRPr lang="ru-RU" sz="8800" b="1" dirty="0">
              <a:solidFill>
                <a:srgbClr val="0070C0"/>
              </a:solidFill>
            </a:endParaRPr>
          </a:p>
        </p:txBody>
      </p:sp>
      <p:sp>
        <p:nvSpPr>
          <p:cNvPr id="3" name="AutoShape 2" descr="https://avatars.mds.yandex.net/i?id=0e511459cd0a55b9b35b95bc42a2ee5e0fc2c92c-10870632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767" y="3089564"/>
            <a:ext cx="3734233" cy="3290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33497" y="1067562"/>
            <a:ext cx="1191490" cy="170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70157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7366" t="30134" r="39144" b="43217"/>
          <a:stretch/>
        </p:blipFill>
        <p:spPr>
          <a:xfrm flipH="1">
            <a:off x="8826982" y="901675"/>
            <a:ext cx="1842656" cy="19396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0003" t="30134" r="26448" b="41595"/>
          <a:stretch/>
        </p:blipFill>
        <p:spPr>
          <a:xfrm flipH="1">
            <a:off x="1419096" y="901675"/>
            <a:ext cx="1813128" cy="20781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AutoShape 2" descr="https://avatars.mds.yandex.net/i?id=90c86be6d9761778a9ec083a394f19ccfb26680a-12628905-images-thumbs&amp;n=13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49453" y="4494254"/>
            <a:ext cx="5351465" cy="646331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err="1" smtClean="0"/>
              <a:t>хоходить</a:t>
            </a:r>
            <a:r>
              <a:rPr lang="uk-UA" sz="3600" b="1" dirty="0"/>
              <a:t>, </a:t>
            </a:r>
            <a:r>
              <a:rPr lang="uk-UA" sz="3600" b="1" dirty="0" err="1" smtClean="0"/>
              <a:t>вихваляляється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2348" y="4494255"/>
            <a:ext cx="4799712" cy="646331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err="1" smtClean="0"/>
              <a:t>кререслення</a:t>
            </a:r>
            <a:r>
              <a:rPr lang="uk-UA" sz="3600" b="1" dirty="0" smtClean="0"/>
              <a:t> </a:t>
            </a:r>
            <a:r>
              <a:rPr lang="uk-UA" sz="3600" b="1" dirty="0" err="1" smtClean="0"/>
              <a:t>зроробив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62489" y="3415169"/>
            <a:ext cx="5492209" cy="646331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err="1" smtClean="0"/>
              <a:t>виходидило</a:t>
            </a:r>
            <a:r>
              <a:rPr lang="uk-UA" sz="3600" b="1" dirty="0" smtClean="0"/>
              <a:t> косо-</a:t>
            </a:r>
            <a:r>
              <a:rPr lang="uk-UA" sz="3600" b="1" dirty="0" err="1" smtClean="0"/>
              <a:t>кривово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2348" y="5696034"/>
            <a:ext cx="4951484" cy="646331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err="1" smtClean="0"/>
              <a:t>майдаданчик</a:t>
            </a:r>
            <a:r>
              <a:rPr lang="uk-UA" sz="3600" b="1" dirty="0" smtClean="0"/>
              <a:t> </a:t>
            </a:r>
            <a:r>
              <a:rPr lang="uk-UA" sz="3600" b="1" dirty="0" err="1" smtClean="0"/>
              <a:t>гоготував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16260" y="5705736"/>
            <a:ext cx="5017849" cy="646331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err="1" smtClean="0"/>
              <a:t>швивидко</a:t>
            </a:r>
            <a:r>
              <a:rPr lang="uk-UA" sz="3600" b="1" dirty="0" smtClean="0"/>
              <a:t> </a:t>
            </a:r>
            <a:r>
              <a:rPr lang="uk-UA" sz="3600" b="1" dirty="0"/>
              <a:t>все </a:t>
            </a:r>
            <a:r>
              <a:rPr lang="uk-UA" sz="3600" b="1" dirty="0" err="1" smtClean="0"/>
              <a:t>засвовоїв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3126" y="3415170"/>
            <a:ext cx="5162888" cy="646331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err="1" smtClean="0"/>
              <a:t>додобудовував</a:t>
            </a:r>
            <a:r>
              <a:rPr lang="uk-UA" sz="3600" b="1" dirty="0" smtClean="0"/>
              <a:t> </a:t>
            </a:r>
            <a:r>
              <a:rPr lang="uk-UA" sz="3600" b="1" dirty="0" err="1" smtClean="0"/>
              <a:t>хатитину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00905" y="89079"/>
            <a:ext cx="3553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Казка «Життєве правило»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4392" y="316900"/>
            <a:ext cx="4110421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Видали зайвий склад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848" y="35223"/>
            <a:ext cx="786887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Розділи речення на слова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312" y="861240"/>
            <a:ext cx="9016659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err="1" smtClean="0"/>
              <a:t>Вінбільшеневилежувася</a:t>
            </a:r>
            <a:endParaRPr lang="uk-UA" sz="5400" b="1" dirty="0" smtClean="0"/>
          </a:p>
          <a:p>
            <a:pPr algn="ctr"/>
            <a:r>
              <a:rPr lang="uk-UA" sz="5400" b="1" dirty="0" err="1"/>
              <a:t>н</a:t>
            </a:r>
            <a:r>
              <a:rPr lang="uk-UA" sz="5400" b="1" dirty="0" err="1" smtClean="0"/>
              <a:t>асонцііздопомогою</a:t>
            </a:r>
            <a:endParaRPr lang="uk-UA" sz="5400" b="1" dirty="0" smtClean="0"/>
          </a:p>
          <a:p>
            <a:pPr algn="ctr"/>
            <a:r>
              <a:rPr lang="uk-UA" sz="5400" b="1" dirty="0" err="1" smtClean="0"/>
              <a:t>своговчителядозими</a:t>
            </a:r>
            <a:endParaRPr lang="uk-UA" sz="5400" b="1" dirty="0" smtClean="0"/>
          </a:p>
          <a:p>
            <a:pPr algn="ctr"/>
            <a:r>
              <a:rPr lang="uk-UA" sz="5400" b="1" dirty="0" err="1" smtClean="0"/>
              <a:t>збудувавмаленькийбудинок</a:t>
            </a:r>
            <a:r>
              <a:rPr lang="uk-UA" sz="5400" b="1" dirty="0" smtClean="0"/>
              <a:t>.</a:t>
            </a:r>
            <a:endParaRPr lang="ru-RU" sz="5400" b="1" dirty="0"/>
          </a:p>
        </p:txBody>
      </p:sp>
      <p:sp>
        <p:nvSpPr>
          <p:cNvPr id="3" name="AutoShape 2" descr="https://avatars.mds.yandex.net/i?id=0e511459cd0a55b9b35b95bc42a2ee5e0fc2c92c-10870632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47451" t="30134" r="27126" b="43233"/>
          <a:stretch/>
        </p:blipFill>
        <p:spPr>
          <a:xfrm flipH="1">
            <a:off x="9165971" y="681554"/>
            <a:ext cx="2959618" cy="1703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023" y="3788232"/>
            <a:ext cx="2141514" cy="21415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00905" y="89079"/>
            <a:ext cx="3553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Казка «Життєве правило»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68" r="100000"/>
                    </a14:imgEffect>
                  </a14:imgLayer>
                </a14:imgProps>
              </a:ext>
            </a:extLst>
          </a:blip>
          <a:srcRect r="11786"/>
          <a:stretch/>
        </p:blipFill>
        <p:spPr>
          <a:xfrm flipH="1">
            <a:off x="55418" y="1129197"/>
            <a:ext cx="7527850" cy="5668226"/>
          </a:xfrm>
          <a:prstGeom prst="rect">
            <a:avLst/>
          </a:prstGeom>
        </p:spPr>
      </p:pic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3974757" y="3120078"/>
            <a:ext cx="1994800" cy="7181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хатина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5584070" y="3928713"/>
            <a:ext cx="1478751" cy="7181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Їжак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2515777" y="2937836"/>
            <a:ext cx="1282013" cy="7181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літо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2085272" y="4740777"/>
            <a:ext cx="1843406" cy="8017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стінка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2928284" y="1416888"/>
            <a:ext cx="1637020" cy="7181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цегла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Надпись 2"/>
          <p:cNvSpPr txBox="1">
            <a:spLocks noChangeArrowheads="1"/>
          </p:cNvSpPr>
          <p:nvPr/>
        </p:nvSpPr>
        <p:spPr bwMode="auto">
          <a:xfrm>
            <a:off x="915999" y="3833257"/>
            <a:ext cx="2090976" cy="7569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Хом'як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Надпись 2"/>
          <p:cNvSpPr txBox="1">
            <a:spLocks noChangeArrowheads="1"/>
          </p:cNvSpPr>
          <p:nvPr/>
        </p:nvSpPr>
        <p:spPr bwMode="auto">
          <a:xfrm>
            <a:off x="529260" y="2976604"/>
            <a:ext cx="1666133" cy="7569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цегла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Надпись 2"/>
          <p:cNvSpPr txBox="1">
            <a:spLocks noChangeArrowheads="1"/>
          </p:cNvSpPr>
          <p:nvPr/>
        </p:nvSpPr>
        <p:spPr bwMode="auto">
          <a:xfrm>
            <a:off x="1234528" y="1952767"/>
            <a:ext cx="1486493" cy="7569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Їжак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Надпись 2"/>
          <p:cNvSpPr txBox="1">
            <a:spLocks noChangeArrowheads="1"/>
          </p:cNvSpPr>
          <p:nvPr/>
        </p:nvSpPr>
        <p:spPr bwMode="auto">
          <a:xfrm>
            <a:off x="4480508" y="4763174"/>
            <a:ext cx="1463040" cy="7569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літо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3143076" y="3806621"/>
            <a:ext cx="2155190" cy="7569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хатина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Надпись 2"/>
          <p:cNvSpPr txBox="1">
            <a:spLocks noChangeArrowheads="1"/>
          </p:cNvSpPr>
          <p:nvPr/>
        </p:nvSpPr>
        <p:spPr bwMode="auto">
          <a:xfrm>
            <a:off x="2789209" y="2192261"/>
            <a:ext cx="1776095" cy="67881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стінка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5123" y="-1273"/>
            <a:ext cx="415107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Вправа «Дзеркало»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298" y="656295"/>
            <a:ext cx="786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Залиш  у дзеркалі тільки </a:t>
            </a:r>
            <a:r>
              <a:rPr lang="uk-UA" sz="2400" b="1" dirty="0"/>
              <a:t>дзеркально відображені слова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638207" y="-43560"/>
            <a:ext cx="3553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Казка «Життєве правило»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/>
          <a:srcRect l="47451" t="30134" r="27126" b="43233"/>
          <a:stretch/>
        </p:blipFill>
        <p:spPr>
          <a:xfrm flipH="1">
            <a:off x="9030127" y="358787"/>
            <a:ext cx="2769952" cy="1593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Надпись 2"/>
          <p:cNvSpPr txBox="1">
            <a:spLocks noChangeArrowheads="1"/>
          </p:cNvSpPr>
          <p:nvPr/>
        </p:nvSpPr>
        <p:spPr bwMode="auto">
          <a:xfrm>
            <a:off x="4727643" y="2276846"/>
            <a:ext cx="1977041" cy="7181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Хом‘як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58533" y="2167001"/>
            <a:ext cx="4233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2400" b="1" dirty="0" smtClean="0"/>
              <a:t>Правильно надруковані слова</a:t>
            </a:r>
          </a:p>
          <a:p>
            <a:pPr algn="r"/>
            <a:r>
              <a:rPr lang="uk-UA" sz="2400" b="1" dirty="0" smtClean="0"/>
              <a:t> перемісти сюди:</a:t>
            </a:r>
            <a:endParaRPr lang="ru-RU" sz="2400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8878000" y="267761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152" y="3962400"/>
            <a:ext cx="3393211" cy="2544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076" y="471919"/>
            <a:ext cx="115572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 Завдання збірки допоможуть учителю-логопеду </a:t>
            </a:r>
          </a:p>
          <a:p>
            <a:pPr algn="ctr"/>
            <a:r>
              <a:rPr lang="uk-UA" sz="2800" b="1" dirty="0" smtClean="0"/>
              <a:t>здійснювати індивідуальну   роботу з дітьми,</a:t>
            </a:r>
          </a:p>
          <a:p>
            <a:pPr algn="ctr"/>
            <a:r>
              <a:rPr lang="uk-UA" sz="2800" b="1" dirty="0" smtClean="0"/>
              <a:t> а також організовувати у </a:t>
            </a:r>
            <a:r>
              <a:rPr lang="uk-UA" sz="2800" b="1" dirty="0"/>
              <a:t>дистанційному </a:t>
            </a:r>
            <a:r>
              <a:rPr lang="uk-UA" sz="2800" b="1" dirty="0" smtClean="0"/>
              <a:t>форматі</a:t>
            </a:r>
          </a:p>
          <a:p>
            <a:pPr algn="ctr"/>
            <a:r>
              <a:rPr lang="uk-UA" sz="2800" b="1" dirty="0" smtClean="0"/>
              <a:t> самостійну працю учнів, що мають особливі освітні потреби.</a:t>
            </a:r>
          </a:p>
          <a:p>
            <a:pPr algn="ctr"/>
            <a:r>
              <a:rPr lang="uk-UA" sz="2800" b="1" dirty="0" smtClean="0"/>
              <a:t>Вправи створені для практичної роботи школярів </a:t>
            </a:r>
          </a:p>
          <a:p>
            <a:pPr algn="ctr"/>
            <a:r>
              <a:rPr lang="uk-UA" sz="2800" b="1" dirty="0" smtClean="0"/>
              <a:t>у </a:t>
            </a:r>
            <a:r>
              <a:rPr lang="uk-UA" sz="2800" b="1" dirty="0"/>
              <a:t>додатку</a:t>
            </a:r>
            <a:r>
              <a:rPr lang="uk-UA" sz="2800" dirty="0"/>
              <a:t>  </a:t>
            </a:r>
            <a:r>
              <a:rPr lang="en-US" sz="2800" b="1" u="sng" dirty="0"/>
              <a:t>Microsoft PowerPoint</a:t>
            </a:r>
            <a:r>
              <a:rPr lang="uk-UA" sz="2800" b="1" u="sng" dirty="0"/>
              <a:t>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225" y="3391406"/>
            <a:ext cx="84778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</a:rPr>
              <a:t>Користуючись зразками завдань збірки, як макетами, педагог з легкістю може створювати різноманітні вправи  </a:t>
            </a: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</a:rPr>
              <a:t>на </a:t>
            </a:r>
            <a:r>
              <a:rPr lang="uk-UA" sz="2400" b="1" i="1" dirty="0">
                <a:solidFill>
                  <a:srgbClr val="002060"/>
                </a:solidFill>
              </a:rPr>
              <a:t>основі лексичного </a:t>
            </a:r>
            <a:r>
              <a:rPr lang="uk-UA" sz="2400" b="1" i="1" dirty="0" smtClean="0">
                <a:solidFill>
                  <a:srgbClr val="002060"/>
                </a:solidFill>
              </a:rPr>
              <a:t>матеріалу з літературного читання відповідно до теми заняття, власник потреб</a:t>
            </a: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</a:rPr>
              <a:t> і пізнавальних можливостей учнів.</a:t>
            </a:r>
            <a:endParaRPr lang="uk-UA" sz="2400" b="1" i="1" dirty="0">
              <a:solidFill>
                <a:srgbClr val="002060"/>
              </a:solidFill>
            </a:endParaRPr>
          </a:p>
          <a:p>
            <a:pPr algn="ctr"/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833" y="250559"/>
            <a:ext cx="536396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</a:rPr>
              <a:t>Виділи червоним  зайвий склад.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6989" y="1610353"/>
            <a:ext cx="4153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бджолала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9479" y="4011011"/>
            <a:ext cx="3988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дододому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6989" y="2796481"/>
            <a:ext cx="35125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летітіла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6989" y="5211340"/>
            <a:ext cx="5120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попропосив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19182" y="250567"/>
            <a:ext cx="3397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Станіслав</a:t>
            </a: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</a:rPr>
              <a:t> ШУШКЕВИЧ</a:t>
            </a:r>
            <a:b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</a:rPr>
              <a:t>БДЖОЛА І ҐЕДЗЬ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899" y="1431196"/>
            <a:ext cx="2776187" cy="3930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593348" y="6207970"/>
            <a:ext cx="3637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</a:rPr>
              <a:t>Видали зайвий склад.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5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7"/>
    </mc:Choice>
    <mc:Fallback>
      <p:transition advTm="600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8"/>
        <p14:stopEvt time="4081" objId="8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506" y="414007"/>
            <a:ext cx="5523633" cy="6168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36" y="4410751"/>
            <a:ext cx="1852077" cy="1887254"/>
          </a:xfrm>
          <a:prstGeom prst="rect">
            <a:avLst/>
          </a:prstGeom>
        </p:spPr>
      </p:pic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2940625" y="2502599"/>
            <a:ext cx="2376805" cy="7181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бджола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2328128" y="4532799"/>
            <a:ext cx="1737360" cy="7181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вулик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2277353" y="3498495"/>
            <a:ext cx="1449705" cy="7181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</a:t>
            </a:r>
            <a:endParaRPr lang="ru-RU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3474766" y="5938912"/>
            <a:ext cx="1475740" cy="8017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сади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167410" y="1623963"/>
            <a:ext cx="1841500" cy="7181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квітка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238" y="5780538"/>
            <a:ext cx="2076740" cy="819264"/>
          </a:xfrm>
          <a:prstGeom prst="rect">
            <a:avLst/>
          </a:prstGeom>
        </p:spPr>
      </p:pic>
      <p:sp>
        <p:nvSpPr>
          <p:cNvPr id="15" name="Надпись 2"/>
          <p:cNvSpPr txBox="1">
            <a:spLocks noChangeArrowheads="1"/>
          </p:cNvSpPr>
          <p:nvPr/>
        </p:nvSpPr>
        <p:spPr bwMode="auto">
          <a:xfrm>
            <a:off x="4120408" y="3459752"/>
            <a:ext cx="2141855" cy="7569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дощик</a:t>
            </a:r>
            <a:endParaRPr lang="ru-RU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Надпись 2"/>
          <p:cNvSpPr txBox="1">
            <a:spLocks noChangeArrowheads="1"/>
          </p:cNvSpPr>
          <p:nvPr/>
        </p:nvSpPr>
        <p:spPr bwMode="auto">
          <a:xfrm>
            <a:off x="4383920" y="4783418"/>
            <a:ext cx="2207260" cy="7569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бджола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Надпись 2"/>
          <p:cNvSpPr txBox="1">
            <a:spLocks noChangeArrowheads="1"/>
          </p:cNvSpPr>
          <p:nvPr/>
        </p:nvSpPr>
        <p:spPr bwMode="auto">
          <a:xfrm>
            <a:off x="525998" y="2551318"/>
            <a:ext cx="1802130" cy="7569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вулик</a:t>
            </a:r>
            <a:endParaRPr lang="ru-RU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Надпись 2"/>
          <p:cNvSpPr txBox="1">
            <a:spLocks noChangeArrowheads="1"/>
          </p:cNvSpPr>
          <p:nvPr/>
        </p:nvSpPr>
        <p:spPr bwMode="auto">
          <a:xfrm>
            <a:off x="5055568" y="1568441"/>
            <a:ext cx="1463040" cy="7569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сади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2388925" y="1568441"/>
            <a:ext cx="2155190" cy="7569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корови</a:t>
            </a:r>
            <a:endParaRPr lang="ru-RU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Надпись 2"/>
          <p:cNvSpPr txBox="1">
            <a:spLocks noChangeArrowheads="1"/>
          </p:cNvSpPr>
          <p:nvPr/>
        </p:nvSpPr>
        <p:spPr bwMode="auto">
          <a:xfrm>
            <a:off x="232818" y="3541693"/>
            <a:ext cx="1776095" cy="67881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вишні</a:t>
            </a:r>
            <a:endParaRPr lang="ru-RU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6908" y="6250708"/>
            <a:ext cx="3397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Станіслав</a:t>
            </a: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</a:rPr>
              <a:t> ШУШКЕВИЧ</a:t>
            </a:r>
            <a:b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</a:rPr>
              <a:t>БДЖОЛА І ҐЕДЗЬ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835915" y="51964"/>
            <a:ext cx="415107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Вправа «Дзеркало»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410" y="836400"/>
            <a:ext cx="7509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Перемісти до дзеркала дзеркально відображені слова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602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89" y="44704"/>
            <a:ext cx="1772192" cy="19828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1039" y="1471910"/>
            <a:ext cx="87129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4800" dirty="0">
                <a:latin typeface="Segoe Script" panose="020B0504020000000003" pitchFamily="34" charset="0"/>
                <a:cs typeface="Times New Roman" panose="02020603050405020304" pitchFamily="18" charset="0"/>
              </a:rPr>
              <a:t>І </a:t>
            </a:r>
            <a:r>
              <a:rPr lang="uk-UA" sz="4800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бсі</a:t>
            </a:r>
            <a:r>
              <a:rPr lang="uk-UA" sz="4800" dirty="0">
                <a:latin typeface="Segoe Script" panose="020B0504020000000003" pitchFamily="34" charset="0"/>
                <a:cs typeface="Times New Roman" panose="02020603050405020304" pitchFamily="18" charset="0"/>
              </a:rPr>
              <a:t> люблять    працювати.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4800" dirty="0">
                <a:latin typeface="Segoe Script" panose="020B0504020000000003" pitchFamily="34" charset="0"/>
                <a:cs typeface="Times New Roman" panose="02020603050405020304" pitchFamily="18" charset="0"/>
              </a:rPr>
              <a:t>І всі </a:t>
            </a:r>
            <a:r>
              <a:rPr lang="uk-UA" sz="4800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лювлять</a:t>
            </a:r>
            <a:r>
              <a:rPr lang="uk-UA" sz="4800" dirty="0">
                <a:latin typeface="Segoe Script" panose="020B0504020000000003" pitchFamily="34" charset="0"/>
                <a:cs typeface="Times New Roman" panose="02020603050405020304" pitchFamily="18" charset="0"/>
              </a:rPr>
              <a:t> працювати.</a:t>
            </a:r>
          </a:p>
          <a:p>
            <a:endParaRPr lang="uk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4800" dirty="0">
                <a:latin typeface="Segoe Script" panose="020B0504020000000003" pitchFamily="34" charset="0"/>
                <a:cs typeface="Times New Roman" panose="02020603050405020304" pitchFamily="18" charset="0"/>
              </a:rPr>
              <a:t>І всі люблять </a:t>
            </a:r>
            <a:r>
              <a:rPr lang="uk-UA" sz="4800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працютати</a:t>
            </a:r>
            <a:r>
              <a:rPr lang="uk-UA" sz="4800" dirty="0">
                <a:latin typeface="Segoe Script" panose="020B0504020000000003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2143410" y="695868"/>
            <a:ext cx="335684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Виправ помилки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077" y="1089372"/>
            <a:ext cx="4463301" cy="2975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58474" y="221612"/>
            <a:ext cx="3397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Станіслав</a:t>
            </a: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</a:rPr>
              <a:t> ШУШКЕВИЧ</a:t>
            </a:r>
            <a:b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</a:rPr>
              <a:t>БДЖОЛА І ҐЕДЗЬ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766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01185" y="823862"/>
            <a:ext cx="885698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  <a:latin typeface="+mj-lt"/>
              </a:rPr>
              <a:t>1.</a:t>
            </a:r>
            <a:r>
              <a:rPr lang="uk-UA" sz="4000" dirty="0">
                <a:solidFill>
                  <a:srgbClr val="FF0000"/>
                </a:solidFill>
                <a:latin typeface="Segoe Script" panose="020B0504020000000003" pitchFamily="34" charset="0"/>
              </a:rPr>
              <a:t> </a:t>
            </a:r>
            <a:r>
              <a:rPr lang="uk-UA" sz="4000" dirty="0">
                <a:latin typeface="Segoe Script" panose="020B0504020000000003" pitchFamily="34" charset="0"/>
              </a:rPr>
              <a:t>На </a:t>
            </a:r>
            <a:r>
              <a:rPr lang="uk-UA" sz="4000" dirty="0" err="1">
                <a:latin typeface="Segoe Script" panose="020B0504020000000003" pitchFamily="34" charset="0"/>
              </a:rPr>
              <a:t>толяні</a:t>
            </a:r>
            <a:r>
              <a:rPr lang="uk-UA" sz="4000" dirty="0">
                <a:latin typeface="Segoe Script" panose="020B0504020000000003" pitchFamily="34" charset="0"/>
              </a:rPr>
              <a:t> з'явились перші проліски.</a:t>
            </a:r>
            <a:endParaRPr lang="ru-RU" sz="4000" dirty="0">
              <a:latin typeface="Segoe Script" panose="020B05040200000000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667410" y="86011"/>
            <a:ext cx="327371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Виправ помилки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01185" y="2356821"/>
            <a:ext cx="8856984" cy="1323439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  <a:latin typeface="+mj-lt"/>
              </a:rPr>
              <a:t>2. </a:t>
            </a:r>
            <a:r>
              <a:rPr lang="uk-UA" sz="4000" dirty="0">
                <a:latin typeface="Segoe Script" panose="020B0504020000000003" pitchFamily="34" charset="0"/>
              </a:rPr>
              <a:t>На поляні з'явились перші проліски.</a:t>
            </a:r>
            <a:endParaRPr lang="ru-RU" sz="4000" dirty="0">
              <a:latin typeface="Segoe Script" panose="020B050402000000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01185" y="3839269"/>
            <a:ext cx="8856984" cy="1323439"/>
          </a:xfrm>
          <a:prstGeom prst="rect">
            <a:avLst/>
          </a:prstGeom>
          <a:solidFill>
            <a:srgbClr val="ABDB77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  <a:latin typeface="+mj-lt"/>
              </a:rPr>
              <a:t>3. </a:t>
            </a:r>
            <a:r>
              <a:rPr lang="uk-UA" sz="4000" dirty="0">
                <a:latin typeface="Segoe Script" panose="020B0504020000000003" pitchFamily="34" charset="0"/>
              </a:rPr>
              <a:t>На поляні з'явились перші </a:t>
            </a:r>
            <a:r>
              <a:rPr lang="uk-UA" sz="4000" dirty="0" err="1">
                <a:latin typeface="Segoe Script" panose="020B0504020000000003" pitchFamily="34" charset="0"/>
              </a:rPr>
              <a:t>троліски</a:t>
            </a:r>
            <a:r>
              <a:rPr lang="uk-UA" sz="4000" dirty="0">
                <a:latin typeface="Segoe Script" panose="020B0504020000000003" pitchFamily="34" charset="0"/>
              </a:rPr>
              <a:t>.</a:t>
            </a:r>
            <a:endParaRPr lang="ru-RU" sz="4000" dirty="0">
              <a:latin typeface="Segoe Script" panose="020B050402000000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01185" y="5321717"/>
            <a:ext cx="885698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</a:rPr>
              <a:t>4. </a:t>
            </a:r>
            <a:r>
              <a:rPr lang="uk-UA" sz="4000" dirty="0">
                <a:latin typeface="Segoe Script" panose="020B0504020000000003" pitchFamily="34" charset="0"/>
              </a:rPr>
              <a:t>На поляні з'явились </a:t>
            </a:r>
            <a:r>
              <a:rPr lang="uk-UA" sz="4000" dirty="0" err="1">
                <a:latin typeface="Segoe Script" panose="020B0504020000000003" pitchFamily="34" charset="0"/>
              </a:rPr>
              <a:t>терші</a:t>
            </a:r>
            <a:r>
              <a:rPr lang="uk-UA" sz="4000" dirty="0">
                <a:latin typeface="Segoe Script" panose="020B0504020000000003" pitchFamily="34" charset="0"/>
              </a:rPr>
              <a:t> проліски.</a:t>
            </a:r>
            <a:endParaRPr lang="ru-RU" sz="4000" dirty="0">
              <a:latin typeface="Segoe Script" panose="020B05040200000000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90658" y="86011"/>
            <a:ext cx="422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А. </a:t>
            </a:r>
            <a:r>
              <a:rPr lang="uk-UA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Камінчуком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«Березень, як зайчик».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171" y="858025"/>
            <a:ext cx="2933831" cy="22003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7125" b="9007"/>
          <a:stretch/>
        </p:blipFill>
        <p:spPr>
          <a:xfrm>
            <a:off x="9573491" y="3839267"/>
            <a:ext cx="2261448" cy="23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4679210" y="5066112"/>
            <a:ext cx="1739087" cy="1683499"/>
          </a:xfrm>
          <a:prstGeom prst="ellipse">
            <a:avLst/>
          </a:prstGeom>
          <a:solidFill>
            <a:srgbClr val="80F49E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10944" y="522137"/>
            <a:ext cx="7868879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Знайди усі слова «</a:t>
            </a:r>
            <a:r>
              <a:rPr lang="uk-UA" sz="3600" b="1" dirty="0">
                <a:solidFill>
                  <a:srgbClr val="FF0000"/>
                </a:solidFill>
              </a:rPr>
              <a:t>яйце</a:t>
            </a:r>
            <a:r>
              <a:rPr lang="uk-UA" sz="2400" b="1" dirty="0">
                <a:solidFill>
                  <a:srgbClr val="002060"/>
                </a:solidFill>
              </a:rPr>
              <a:t>», які заховались  між букв, 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виділи їх червоним кольором, порахуй їх кількість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4630" y="536293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</a:rPr>
              <a:t>6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1786" y="5635315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</a:rPr>
              <a:t>5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7747" y="5184095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</a:rPr>
              <a:t>4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9713" y="556763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</a:rPr>
              <a:t>8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1009" y="532709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</a:rPr>
              <a:t>9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28026" y="5168868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</a:rPr>
              <a:t>10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688" y="4541208"/>
            <a:ext cx="790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</a:rPr>
              <a:t>Встав у коло цифру, що відповідає кількості слів «яйце»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5553" y="57012"/>
            <a:ext cx="4579459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err="1"/>
              <a:t>Лексичний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: </a:t>
            </a:r>
            <a:r>
              <a:rPr lang="ru-RU" dirty="0" err="1"/>
              <a:t>З.Мензатюк</a:t>
            </a:r>
            <a:r>
              <a:rPr lang="ru-RU" dirty="0"/>
              <a:t> «Писанка»</a:t>
            </a:r>
            <a:endParaRPr lang="ru-RU" sz="88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366" y="1615639"/>
            <a:ext cx="11562215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err="1">
                <a:solidFill>
                  <a:srgbClr val="FF0000"/>
                </a:solidFill>
              </a:rPr>
              <a:t>Яйце</a:t>
            </a:r>
            <a:r>
              <a:rPr lang="uk-UA" sz="6000" b="1" dirty="0" err="1"/>
              <a:t>трпяйцеяйцемонгряйцебю</a:t>
            </a:r>
            <a:endParaRPr lang="uk-UA" sz="6000" b="1" dirty="0"/>
          </a:p>
          <a:p>
            <a:pPr algn="ctr"/>
            <a:r>
              <a:rPr lang="uk-UA" sz="6000" b="1" dirty="0" err="1"/>
              <a:t>яйцефвуцтромяйцевіяйцелда</a:t>
            </a:r>
            <a:endParaRPr lang="uk-UA" sz="6000" b="1" dirty="0"/>
          </a:p>
          <a:p>
            <a:pPr algn="ctr"/>
            <a:r>
              <a:rPr lang="uk-UA" sz="6000" b="1" dirty="0" err="1"/>
              <a:t>яйцеяйцепракяйцетчкяй</a:t>
            </a:r>
            <a:endParaRPr lang="ru-RU" sz="60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3360" y1="10625" x2="53360" y2="10625"/>
                        <a14:foregroundMark x1="52964" y1="4375" x2="52964" y2="43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81039">
            <a:off x="10027522" y="4491909"/>
            <a:ext cx="1809308" cy="22884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1586" y1="30923" x2="81586" y2="30923"/>
                        <a14:foregroundMark x1="79603" y1="41397" x2="79603" y2="41397"/>
                        <a14:foregroundMark x1="74788" y1="47132" x2="74788" y2="47132"/>
                        <a14:foregroundMark x1="78754" y1="25187" x2="78754" y2="25686"/>
                        <a14:foregroundMark x1="64873" y1="27930" x2="64873" y2="27930"/>
                        <a14:foregroundMark x1="61473" y1="34414" x2="61473" y2="34414"/>
                        <a14:foregroundMark x1="60340" y1="40898" x2="60340" y2="40898"/>
                        <a14:foregroundMark x1="63456" y1="46633" x2="63456" y2="46633"/>
                        <a14:foregroundMark x1="69688" y1="48878" x2="69688" y2="48878"/>
                        <a14:foregroundMark x1="82153" y1="40898" x2="82153" y2="40898"/>
                        <a14:foregroundMark x1="82720" y1="34414" x2="82720" y2="34414"/>
                        <a14:foregroundMark x1="82153" y1="39152" x2="79603" y2="19202"/>
                        <a14:foregroundMark x1="61473" y1="35661" x2="79603" y2="14464"/>
                        <a14:foregroundMark x1="64306" y1="24439" x2="64306" y2="24439"/>
                        <a14:foregroundMark x1="61473" y1="32170" x2="61473" y2="32170"/>
                        <a14:foregroundMark x1="59490" y1="36160" x2="66289" y2="46633"/>
                        <a14:foregroundMark x1="62890" y1="47132" x2="62890" y2="47132"/>
                        <a14:foregroundMark x1="75637" y1="23940" x2="75637" y2="23940"/>
                        <a14:foregroundMark x1="72805" y1="23441" x2="72805" y2="23441"/>
                        <a14:foregroundMark x1="77620" y1="33167" x2="77620" y2="33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0791" y="4440483"/>
            <a:ext cx="2092036" cy="23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918" y="1172819"/>
            <a:ext cx="1169347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4800" b="1" dirty="0" err="1">
                <a:solidFill>
                  <a:srgbClr val="002060"/>
                </a:solidFill>
                <a:latin typeface="Segoe Script" panose="020B0504020000000003" pitchFamily="34" charset="0"/>
              </a:rPr>
              <a:t>Чуєш</a:t>
            </a:r>
            <a:r>
              <a:rPr lang="ru-RU" sz="4800" b="1" dirty="0">
                <a:solidFill>
                  <a:srgbClr val="002060"/>
                </a:solidFill>
                <a:latin typeface="Segoe Script" panose="020B0504020000000003" pitchFamily="34" charset="0"/>
              </a:rPr>
              <a:t>, </a:t>
            </a:r>
            <a:r>
              <a:rPr lang="ru-RU" sz="4800" b="1" dirty="0" err="1">
                <a:solidFill>
                  <a:srgbClr val="002060"/>
                </a:solidFill>
                <a:latin typeface="Segoe Script" panose="020B0504020000000003" pitchFamily="34" charset="0"/>
              </a:rPr>
              <a:t>бабуню</a:t>
            </a:r>
            <a:r>
              <a:rPr lang="ru-RU" sz="4800" b="1" dirty="0">
                <a:solidFill>
                  <a:srgbClr val="002060"/>
                </a:solidFill>
                <a:latin typeface="Segoe Script" panose="020B0504020000000003" pitchFamily="34" charset="0"/>
              </a:rPr>
              <a:t>! – запитав </a:t>
            </a:r>
            <a:r>
              <a:rPr lang="ru-RU" sz="4800" b="1" dirty="0" err="1">
                <a:solidFill>
                  <a:srgbClr val="002060"/>
                </a:solidFill>
                <a:latin typeface="Segoe Script" panose="020B0504020000000003" pitchFamily="34" charset="0"/>
              </a:rPr>
              <a:t>Івасик</a:t>
            </a:r>
            <a:r>
              <a:rPr lang="ru-RU" sz="4800" b="1" dirty="0">
                <a:solidFill>
                  <a:srgbClr val="002060"/>
                </a:solidFill>
                <a:latin typeface="Segoe Script" panose="020B0504020000000003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531" y="4501251"/>
            <a:ext cx="975360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err="1">
                <a:latin typeface="Segoe Script" panose="020B0504020000000003" pitchFamily="34" charset="0"/>
              </a:rPr>
              <a:t>Чуєш</a:t>
            </a:r>
            <a:r>
              <a:rPr lang="ru-RU" sz="4000" b="1" dirty="0">
                <a:latin typeface="Segoe Script" panose="020B0504020000000003" pitchFamily="34" charset="0"/>
              </a:rPr>
              <a:t>, </a:t>
            </a:r>
            <a:r>
              <a:rPr lang="ru-RU" sz="4000" b="1" dirty="0" err="1">
                <a:latin typeface="Segoe Script" panose="020B0504020000000003" pitchFamily="34" charset="0"/>
              </a:rPr>
              <a:t>бавуню</a:t>
            </a:r>
            <a:r>
              <a:rPr lang="ru-RU" sz="4000" b="1" dirty="0">
                <a:latin typeface="Segoe Script" panose="020B0504020000000003" pitchFamily="34" charset="0"/>
              </a:rPr>
              <a:t>! – запитав </a:t>
            </a:r>
            <a:r>
              <a:rPr lang="ru-RU" sz="4000" b="1" dirty="0" err="1">
                <a:latin typeface="Segoe Script" panose="020B0504020000000003" pitchFamily="34" charset="0"/>
              </a:rPr>
              <a:t>Івасик</a:t>
            </a:r>
            <a:r>
              <a:rPr lang="ru-RU" sz="4000" b="1" dirty="0">
                <a:latin typeface="Segoe Script" panose="020B0504020000000003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2918" y="3272585"/>
            <a:ext cx="9753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err="1">
                <a:latin typeface="Segoe Script" panose="020B0504020000000003" pitchFamily="34" charset="0"/>
              </a:rPr>
              <a:t>Чуєш</a:t>
            </a:r>
            <a:r>
              <a:rPr lang="ru-RU" sz="4000" b="1" dirty="0">
                <a:latin typeface="Segoe Script" panose="020B0504020000000003" pitchFamily="34" charset="0"/>
              </a:rPr>
              <a:t>, </a:t>
            </a:r>
            <a:r>
              <a:rPr lang="ru-RU" sz="4000" b="1" dirty="0" err="1">
                <a:latin typeface="Segoe Script" panose="020B0504020000000003" pitchFamily="34" charset="0"/>
              </a:rPr>
              <a:t>вабуню</a:t>
            </a:r>
            <a:r>
              <a:rPr lang="ru-RU" sz="4000" b="1" dirty="0">
                <a:latin typeface="Segoe Script" panose="020B0504020000000003" pitchFamily="34" charset="0"/>
              </a:rPr>
              <a:t>! – запитав </a:t>
            </a:r>
            <a:r>
              <a:rPr lang="ru-RU" sz="4000" b="1" dirty="0" err="1">
                <a:latin typeface="Segoe Script" panose="020B0504020000000003" pitchFamily="34" charset="0"/>
              </a:rPr>
              <a:t>Івасик</a:t>
            </a:r>
            <a:r>
              <a:rPr lang="ru-RU" sz="4000" b="1" dirty="0">
                <a:latin typeface="Segoe Script" panose="020B0504020000000003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918" y="5702825"/>
            <a:ext cx="9834692" cy="707886"/>
          </a:xfrm>
          <a:prstGeom prst="rect">
            <a:avLst/>
          </a:prstGeom>
          <a:solidFill>
            <a:srgbClr val="C4E59F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err="1">
                <a:latin typeface="Segoe Script" panose="020B0504020000000003" pitchFamily="34" charset="0"/>
              </a:rPr>
              <a:t>Чуєш</a:t>
            </a:r>
            <a:r>
              <a:rPr lang="ru-RU" sz="4000" b="1" dirty="0">
                <a:latin typeface="Segoe Script" panose="020B0504020000000003" pitchFamily="34" charset="0"/>
              </a:rPr>
              <a:t>, </a:t>
            </a:r>
            <a:r>
              <a:rPr lang="ru-RU" sz="4000" b="1" dirty="0" err="1">
                <a:latin typeface="Segoe Script" panose="020B0504020000000003" pitchFamily="34" charset="0"/>
              </a:rPr>
              <a:t>бабуню</a:t>
            </a:r>
            <a:r>
              <a:rPr lang="ru-RU" sz="4000" b="1" dirty="0">
                <a:latin typeface="Segoe Script" panose="020B0504020000000003" pitchFamily="34" charset="0"/>
              </a:rPr>
              <a:t>! – </a:t>
            </a:r>
            <a:r>
              <a:rPr lang="ru-RU" sz="4000" b="1" dirty="0" err="1">
                <a:latin typeface="Segoe Script" panose="020B0504020000000003" pitchFamily="34" charset="0"/>
              </a:rPr>
              <a:t>запитаб</a:t>
            </a:r>
            <a:r>
              <a:rPr lang="ru-RU" sz="4000" b="1" dirty="0">
                <a:latin typeface="Segoe Script" panose="020B0504020000000003" pitchFamily="34" charset="0"/>
              </a:rPr>
              <a:t> </a:t>
            </a:r>
            <a:r>
              <a:rPr lang="ru-RU" sz="4000" b="1" dirty="0" err="1">
                <a:latin typeface="Segoe Script" panose="020B0504020000000003" pitchFamily="34" charset="0"/>
              </a:rPr>
              <a:t>Івасик</a:t>
            </a:r>
            <a:r>
              <a:rPr lang="ru-RU" sz="4000" b="1" dirty="0">
                <a:latin typeface="Segoe Script" panose="020B0504020000000003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1696"/>
            <a:ext cx="6509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>
                <a:solidFill>
                  <a:srgbClr val="002060"/>
                </a:solidFill>
              </a:rPr>
              <a:t>Диференціація рукописних букв </a:t>
            </a:r>
            <a:r>
              <a:rPr lang="uk-UA" sz="4000" b="1" i="1" dirty="0">
                <a:solidFill>
                  <a:srgbClr val="FF0000"/>
                </a:solidFill>
                <a:latin typeface="Segoe Script" panose="020B0504020000000003" pitchFamily="34" charset="0"/>
              </a:rPr>
              <a:t>б - в</a:t>
            </a:r>
            <a:endParaRPr lang="ru-RU" sz="4000" b="1" i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1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71407" y="2480685"/>
            <a:ext cx="2520601" cy="32393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75553" y="57012"/>
            <a:ext cx="4579459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err="1"/>
              <a:t>Лексичний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: </a:t>
            </a:r>
            <a:r>
              <a:rPr lang="ru-RU" dirty="0" err="1"/>
              <a:t>З.Мензатюк</a:t>
            </a:r>
            <a:r>
              <a:rPr lang="ru-RU" dirty="0"/>
              <a:t> «Писанка»</a:t>
            </a:r>
            <a:endParaRPr lang="ru-RU" sz="8800" b="1" dirty="0">
              <a:solidFill>
                <a:srgbClr val="0070C0"/>
              </a:solidFill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2613609" y="2274842"/>
            <a:ext cx="4932218" cy="9144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Знайди і виправ помилки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0534" y="1924133"/>
            <a:ext cx="2113079" cy="14465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uk-UA" sz="8800" b="1" dirty="0">
                <a:solidFill>
                  <a:srgbClr val="C00000"/>
                </a:solidFill>
              </a:rPr>
              <a:t>…</a:t>
            </a:r>
            <a:r>
              <a:rPr lang="uk-UA" sz="8800" b="1" dirty="0" err="1">
                <a:solidFill>
                  <a:srgbClr val="0070C0"/>
                </a:solidFill>
              </a:rPr>
              <a:t>ев</a:t>
            </a:r>
            <a:endParaRPr lang="ru-RU" sz="8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962" y="5157570"/>
            <a:ext cx="4364913" cy="14465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k-UA" sz="8800" b="1" dirty="0">
                <a:solidFill>
                  <a:srgbClr val="0070C0"/>
                </a:solidFill>
              </a:rPr>
              <a:t>Гаври</a:t>
            </a:r>
            <a:r>
              <a:rPr lang="uk-UA" sz="8800" b="1" dirty="0">
                <a:solidFill>
                  <a:srgbClr val="C00000"/>
                </a:solidFill>
              </a:rPr>
              <a:t>…</a:t>
            </a:r>
            <a:r>
              <a:rPr lang="uk-UA" sz="8800" b="1" dirty="0">
                <a:solidFill>
                  <a:srgbClr val="0070C0"/>
                </a:solidFill>
              </a:rPr>
              <a:t>о</a:t>
            </a:r>
            <a:endParaRPr lang="ru-RU" sz="8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962" y="1924133"/>
            <a:ext cx="8625759" cy="14465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uk-UA" sz="8800" b="1" dirty="0" err="1">
                <a:solidFill>
                  <a:srgbClr val="00B050"/>
                </a:solidFill>
              </a:rPr>
              <a:t>Дресирува</a:t>
            </a:r>
            <a:r>
              <a:rPr lang="uk-UA" sz="8800" b="1" dirty="0">
                <a:solidFill>
                  <a:srgbClr val="C00000"/>
                </a:solidFill>
              </a:rPr>
              <a:t>…</a:t>
            </a:r>
            <a:r>
              <a:rPr lang="uk-UA" sz="8800" b="1" dirty="0" err="1">
                <a:solidFill>
                  <a:srgbClr val="00B050"/>
                </a:solidFill>
              </a:rPr>
              <a:t>ьник</a:t>
            </a:r>
            <a:endParaRPr lang="ru-RU" sz="88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0745" y="81544"/>
            <a:ext cx="5063950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err="1"/>
              <a:t>Лексичний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: Ю. </a:t>
            </a:r>
            <a:r>
              <a:rPr lang="ru-RU" dirty="0" err="1"/>
              <a:t>Ярмиш</a:t>
            </a:r>
            <a:r>
              <a:rPr lang="ru-RU" dirty="0"/>
              <a:t> «Лев і Хлопчик».</a:t>
            </a:r>
            <a:endParaRPr lang="ru-RU" sz="8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2214" y="3535579"/>
            <a:ext cx="3012363" cy="14465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uk-UA" sz="8800" b="1" dirty="0">
                <a:solidFill>
                  <a:srgbClr val="C00000"/>
                </a:solidFill>
              </a:rPr>
              <a:t>…</a:t>
            </a:r>
            <a:r>
              <a:rPr lang="uk-UA" sz="8800" b="1" dirty="0" err="1">
                <a:solidFill>
                  <a:srgbClr val="A82E4B"/>
                </a:solidFill>
              </a:rPr>
              <a:t>арш</a:t>
            </a:r>
            <a:endParaRPr lang="ru-RU" sz="8800" b="1" dirty="0">
              <a:solidFill>
                <a:srgbClr val="A82E4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5833" y="3502847"/>
            <a:ext cx="2706190" cy="14465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k-UA" sz="8800" b="1" dirty="0">
                <a:solidFill>
                  <a:srgbClr val="C00000"/>
                </a:solidFill>
              </a:rPr>
              <a:t>…</a:t>
            </a:r>
            <a:r>
              <a:rPr lang="uk-UA" sz="8800" b="1" dirty="0" err="1">
                <a:solidFill>
                  <a:schemeClr val="accent2">
                    <a:lumMod val="75000"/>
                  </a:schemeClr>
                </a:solidFill>
              </a:rPr>
              <a:t>апа</a:t>
            </a:r>
            <a:endParaRPr lang="ru-RU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080" y="5277337"/>
            <a:ext cx="2350039" cy="1326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9714" r="8652"/>
          <a:stretch/>
        </p:blipFill>
        <p:spPr>
          <a:xfrm>
            <a:off x="503359" y="3558336"/>
            <a:ext cx="1835228" cy="126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b="12239"/>
          <a:stretch/>
        </p:blipFill>
        <p:spPr>
          <a:xfrm>
            <a:off x="10004565" y="3683073"/>
            <a:ext cx="1224157" cy="116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8207813" y="5081561"/>
            <a:ext cx="3593484" cy="14465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k-UA" sz="8800" b="1" dirty="0">
                <a:solidFill>
                  <a:srgbClr val="00B050"/>
                </a:solidFill>
              </a:rPr>
              <a:t>Де…</a:t>
            </a:r>
            <a:r>
              <a:rPr lang="uk-UA" sz="8800" b="1" dirty="0" err="1">
                <a:solidFill>
                  <a:srgbClr val="00B050"/>
                </a:solidFill>
              </a:rPr>
              <a:t>ид</a:t>
            </a:r>
            <a:endParaRPr lang="ru-RU" sz="8800" b="1" dirty="0">
              <a:solidFill>
                <a:srgbClr val="00B05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5" t="21020" r="34139" b="18850"/>
          <a:stretch/>
        </p:blipFill>
        <p:spPr bwMode="auto">
          <a:xfrm>
            <a:off x="7644021" y="571066"/>
            <a:ext cx="710275" cy="7694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9" t="19267" r="30190" b="21848"/>
          <a:stretch/>
        </p:blipFill>
        <p:spPr bwMode="auto">
          <a:xfrm>
            <a:off x="12707919" y="627423"/>
            <a:ext cx="864097" cy="74029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634" y="266216"/>
            <a:ext cx="4625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</a:rPr>
              <a:t>Встав у слова </a:t>
            </a:r>
          </a:p>
          <a:p>
            <a:r>
              <a:rPr lang="uk-UA" sz="3600" b="1" i="1" dirty="0">
                <a:solidFill>
                  <a:srgbClr val="FF0000"/>
                </a:solidFill>
              </a:rPr>
              <a:t>пропущені букви Л, М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5" t="21020" r="34139" b="18850"/>
          <a:stretch/>
        </p:blipFill>
        <p:spPr bwMode="auto">
          <a:xfrm>
            <a:off x="6551937" y="589652"/>
            <a:ext cx="710275" cy="7694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5" t="21020" r="34139" b="18850"/>
          <a:stretch/>
        </p:blipFill>
        <p:spPr bwMode="auto">
          <a:xfrm>
            <a:off x="5838975" y="703855"/>
            <a:ext cx="710275" cy="7694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5" t="21020" r="34139" b="18850"/>
          <a:stretch/>
        </p:blipFill>
        <p:spPr bwMode="auto">
          <a:xfrm>
            <a:off x="7040237" y="1034479"/>
            <a:ext cx="710275" cy="7694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5" t="21020" r="34139" b="18850"/>
          <a:stretch/>
        </p:blipFill>
        <p:spPr bwMode="auto">
          <a:xfrm>
            <a:off x="8193922" y="974384"/>
            <a:ext cx="710275" cy="7694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9" t="19267" r="30190" b="21848"/>
          <a:stretch/>
        </p:blipFill>
        <p:spPr bwMode="auto">
          <a:xfrm>
            <a:off x="10057342" y="627423"/>
            <a:ext cx="864097" cy="74029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9" t="19267" r="30190" b="21848"/>
          <a:stretch/>
        </p:blipFill>
        <p:spPr bwMode="auto">
          <a:xfrm>
            <a:off x="10458911" y="884794"/>
            <a:ext cx="864097" cy="74029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9" t="19267" r="30190" b="21848"/>
          <a:stretch/>
        </p:blipFill>
        <p:spPr bwMode="auto">
          <a:xfrm>
            <a:off x="9463569" y="1009513"/>
            <a:ext cx="864097" cy="74029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2086</TotalTime>
  <Words>560</Words>
  <Application>Microsoft Office PowerPoint</Application>
  <PresentationFormat>Широкоэкранный</PresentationFormat>
  <Paragraphs>134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Segoe Script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89</cp:revision>
  <dcterms:created xsi:type="dcterms:W3CDTF">2024-05-09T04:36:30Z</dcterms:created>
  <dcterms:modified xsi:type="dcterms:W3CDTF">2024-05-11T11:04:52Z</dcterms:modified>
</cp:coreProperties>
</file>